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8"/>
  </p:notesMasterIdLst>
  <p:sldIdLst>
    <p:sldId id="356" r:id="rId2"/>
    <p:sldId id="865" r:id="rId3"/>
    <p:sldId id="869" r:id="rId4"/>
    <p:sldId id="527" r:id="rId5"/>
    <p:sldId id="514" r:id="rId6"/>
    <p:sldId id="870" r:id="rId7"/>
    <p:sldId id="871" r:id="rId8"/>
    <p:sldId id="866" r:id="rId9"/>
    <p:sldId id="474" r:id="rId10"/>
    <p:sldId id="445" r:id="rId11"/>
    <p:sldId id="849" r:id="rId12"/>
    <p:sldId id="862" r:id="rId13"/>
    <p:sldId id="864" r:id="rId14"/>
    <p:sldId id="517" r:id="rId15"/>
    <p:sldId id="861" r:id="rId16"/>
    <p:sldId id="456" r:id="rId17"/>
    <p:sldId id="457" r:id="rId18"/>
    <p:sldId id="496" r:id="rId19"/>
    <p:sldId id="495" r:id="rId20"/>
    <p:sldId id="859" r:id="rId21"/>
    <p:sldId id="438" r:id="rId22"/>
    <p:sldId id="843" r:id="rId23"/>
    <p:sldId id="469" r:id="rId24"/>
    <p:sldId id="504" r:id="rId25"/>
    <p:sldId id="483" r:id="rId26"/>
    <p:sldId id="503" r:id="rId27"/>
    <p:sldId id="413" r:id="rId28"/>
    <p:sldId id="525" r:id="rId29"/>
    <p:sldId id="526" r:id="rId30"/>
    <p:sldId id="475" r:id="rId31"/>
    <p:sldId id="863" r:id="rId32"/>
    <p:sldId id="507" r:id="rId33"/>
    <p:sldId id="522" r:id="rId34"/>
    <p:sldId id="416" r:id="rId35"/>
    <p:sldId id="484" r:id="rId36"/>
    <p:sldId id="528" r:id="rId37"/>
    <p:sldId id="487" r:id="rId38"/>
    <p:sldId id="452" r:id="rId39"/>
    <p:sldId id="472" r:id="rId40"/>
    <p:sldId id="485" r:id="rId41"/>
    <p:sldId id="486" r:id="rId42"/>
    <p:sldId id="867" r:id="rId43"/>
    <p:sldId id="868" r:id="rId44"/>
    <p:sldId id="462" r:id="rId45"/>
    <p:sldId id="369" r:id="rId46"/>
    <p:sldId id="5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8"/>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STXinwei" panose="02010800040101010101" pitchFamily="2" charset="-122"/>
                <a:ea typeface="STXinwei" panose="0201080004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6/10/18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rPr dirty="0"/>
              <a:t>Title Text</a:t>
            </a:r>
          </a:p>
        </p:txBody>
      </p:sp>
      <p:sp>
        <p:nvSpPr>
          <p:cNvPr id="21" name="Shape 21"/>
          <p:cNvSpPr>
            <a:spLocks noGrp="1"/>
          </p:cNvSpPr>
          <p:nvPr>
            <p:ph type="body" idx="1"/>
          </p:nvPr>
        </p:nvSpPr>
        <p:spPr>
          <a:prstGeom prst="rect">
            <a:avLst/>
          </a:prstGeom>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6/10/18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a:lvl2pPr marL="742950" indent="-285750" algn="l" defTabSz="457200" rtl="0" eaLnBrk="1" latinLnBrk="0" hangingPunct="1">
        <a:spcBef>
          <a:spcPct val="20000"/>
        </a:spcBef>
        <a:buFont typeface="Arial"/>
        <a:buChar char="–"/>
        <a:defRPr sz="28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2pPr>
      <a:lvl3pPr marL="1143000" indent="-228600" algn="l" defTabSz="457200" rtl="0" eaLnBrk="1" latinLnBrk="0" hangingPunct="1">
        <a:spcBef>
          <a:spcPct val="20000"/>
        </a:spcBef>
        <a:buFont typeface="Arial"/>
        <a:buChar char="•"/>
        <a:defRPr sz="2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3pPr>
      <a:lvl4pPr marL="16002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4pPr>
      <a:lvl5pPr marL="20574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5.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png"/><Relationship Id="rId5" Type="http://schemas.openxmlformats.org/officeDocument/2006/relationships/image" Target="../media/image47.png"/><Relationship Id="rId15" Type="http://schemas.openxmlformats.org/officeDocument/2006/relationships/image" Target="../media/image3.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3.tiff"/><Relationship Id="rId11" Type="http://schemas.openxmlformats.org/officeDocument/2006/relationships/image" Target="../media/image41.tiff"/><Relationship Id="rId5" Type="http://schemas.openxmlformats.org/officeDocument/2006/relationships/image" Target="../media/image4.tiff"/><Relationship Id="rId15" Type="http://schemas.openxmlformats.org/officeDocument/2006/relationships/image" Target="../media/image5.jpeg"/><Relationship Id="rId10" Type="http://schemas.openxmlformats.org/officeDocument/2006/relationships/image" Target="../media/image6.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6.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cs typeface="Adobe 繁黑體 Std B"/>
              </a:rPr>
              <a:t>顾学雍</a:t>
            </a:r>
            <a:endParaRPr lang="en-US" altLang="zh-CN" sz="3800" dirty="0">
              <a:solidFill>
                <a:schemeClr val="bg1">
                  <a:lumMod val="85000"/>
                </a:schemeClr>
              </a:solidFill>
              <a:cs typeface="Adobe 繁黑體 Std B"/>
            </a:endParaRPr>
          </a:p>
          <a:p>
            <a:endParaRPr lang="en-US" sz="2800" dirty="0">
              <a:solidFill>
                <a:schemeClr val="bg1">
                  <a:lumMod val="85000"/>
                </a:schemeClr>
              </a:solidFill>
              <a:cs typeface="Adobe 繁黑體 Std B"/>
            </a:endParaRPr>
          </a:p>
          <a:p>
            <a:r>
              <a:rPr lang="en-US" sz="2800" dirty="0">
                <a:solidFill>
                  <a:schemeClr val="bg1">
                    <a:lumMod val="85000"/>
                  </a:schemeClr>
                </a:solidFill>
                <a:cs typeface="Adobe 繁黑體 Std B"/>
              </a:rPr>
              <a:t>May 1</a:t>
            </a:r>
            <a:r>
              <a:rPr lang="en-US" altLang="zh-Hans" sz="2800" dirty="0">
                <a:solidFill>
                  <a:schemeClr val="bg1">
                    <a:lumMod val="85000"/>
                  </a:schemeClr>
                </a:solidFill>
                <a:cs typeface="Adobe 繁黑體 Std B"/>
              </a:rPr>
              <a:t>6</a:t>
            </a:r>
            <a:r>
              <a:rPr lang="en-US" sz="2800" dirty="0">
                <a:solidFill>
                  <a:schemeClr val="bg1">
                    <a:lumMod val="85000"/>
                  </a:schemeClr>
                </a:solidFill>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基于通证</a:t>
            </a:r>
            <a:r>
              <a:rPr lang="zh-TW" altLang="en-US" dirty="0">
                <a:latin typeface="STXinwei" panose="02010800040101010101" pitchFamily="2" charset="-122"/>
                <a:ea typeface="STXinwei" panose="02010800040101010101" pitchFamily="2" charset="-122"/>
              </a:rPr>
              <a:t>授权</a:t>
            </a:r>
            <a:r>
              <a:rPr lang="zh-Hans" altLang="en-US" dirty="0">
                <a:latin typeface="STXinwei" panose="02010800040101010101" pitchFamily="2" charset="-122"/>
                <a:ea typeface="STXinwei" panose="02010800040101010101" pitchFamily="2" charset="-122"/>
              </a:rPr>
              <a:t>的可信计算</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数字资产 </a:t>
            </a:r>
            <a:r>
              <a:rPr kumimoji="0" lang="en-US" altLang="zh-Han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&gt;</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rPr>
              <a:t>数字货币</a:t>
            </a:r>
            <a:endParaRPr kumimoji="0" lang="en-US" altLang="zh-Han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0312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区块链时代前</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可信计算的定义</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区块链扩大了可信计算的应用场景</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a:t>
            </a:r>
            <a:endParaRPr kumimoji="0" lang="en-US" altLang="zh-Han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计算</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资产确权</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STXinwei" panose="02010800040101010101" pitchFamily="2" charset="-122"/>
                <a:ea typeface="STXinwei" panose="02010800040101010101" pitchFamily="2" charset="-122"/>
              </a:rPr>
              <a:t>数字</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提供了一套万用的</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标示方法</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lang="en-US" altLang="zh-Hans" sz="2400" dirty="0">
              <a:solidFill>
                <a:prstClr val="white"/>
              </a:solidFill>
              <a:latin typeface="STXinwei" panose="02010800040101010101" pitchFamily="2" charset="-122"/>
              <a:ea typeface="STXinwei" panose="02010800040101010101" pitchFamily="2" charset="-122"/>
            </a:endParaRPr>
          </a:p>
          <a:p>
            <a:pPr lvl="0" algn="ctr" defTabSz="457200">
              <a:defRPr/>
            </a:pPr>
            <a:r>
              <a:rPr lang="zh-TW" altLang="en-US" sz="2400" dirty="0">
                <a:solidFill>
                  <a:prstClr val="white"/>
                </a:solidFill>
                <a:latin typeface="STXinwei" panose="02010800040101010101" pitchFamily="2" charset="-122"/>
                <a:ea typeface="STXinwei" panose="02010800040101010101" pitchFamily="2" charset="-122"/>
              </a:rPr>
              <a:t>从而让</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摆脱货币概念的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Hans" altLang="en-US" sz="6600" dirty="0">
                <a:solidFill>
                  <a:prstClr val="white"/>
                </a:solidFill>
                <a:latin typeface="STXinwei" panose="02010800040101010101" pitchFamily="2" charset="-122"/>
                <a:ea typeface="STXinwei" panose="02010800040101010101" pitchFamily="2" charset="-122"/>
              </a:rPr>
              <a:t>“</a:t>
            </a:r>
            <a:r>
              <a:rPr lang="zh-TW" altLang="en-US" sz="6600" dirty="0">
                <a:solidFill>
                  <a:prstClr val="white"/>
                </a:solidFill>
                <a:latin typeface="STXinwei" panose="02010800040101010101" pitchFamily="2" charset="-122"/>
                <a:ea typeface="STXinwei" panose="02010800040101010101" pitchFamily="2" charset="-122"/>
              </a:rPr>
              <a:t>通证交易</a:t>
            </a:r>
            <a:r>
              <a:rPr lang="zh-Hans" altLang="en-US" sz="6600" dirty="0">
                <a:solidFill>
                  <a:prstClr val="white"/>
                </a:solidFill>
                <a:latin typeface="STXinwei" panose="02010800040101010101" pitchFamily="2" charset="-122"/>
                <a:ea typeface="STXinwei" panose="02010800040101010101" pitchFamily="2" charset="-122"/>
              </a:rPr>
              <a:t>”？</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7309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微信</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全球最大的集中式</a:t>
            </a:r>
            <a:r>
              <a:rPr lang="zh-Hans" altLang="en-US" dirty="0">
                <a:solidFill>
                  <a:srgbClr val="FF0000"/>
                </a:solidFill>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平台</a:t>
            </a:r>
            <a:endParaRPr lang="en-US" altLang="zh-CN"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a:t>
            </a:r>
            <a:r>
              <a:rPr lang="en-US" altLang="zh-Hans" dirty="0">
                <a:latin typeface="STXinwei" panose="02010800040101010101" pitchFamily="2" charset="-122"/>
                <a:ea typeface="STXinwei" panose="02010800040101010101" pitchFamily="2" charset="-122"/>
              </a:rPr>
              <a:t>/</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的商业秩序？</a:t>
            </a:r>
            <a:endParaRPr lang="en-US" altLang="zh-CN" dirty="0">
              <a:latin typeface="STXinwei" panose="02010800040101010101" pitchFamily="2" charset="-122"/>
              <a:ea typeface="STXinwei" panose="02010800040101010101" pitchFamily="2" charset="-122"/>
            </a:endParaRPr>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ext uri="{D42A27DB-BD31-4B8C-83A1-F6EECF244321}">
                <p14:modId xmlns:p14="http://schemas.microsoft.com/office/powerpoint/2010/main" val="524593994"/>
              </p:ext>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STXinwei" panose="02010800040101010101" pitchFamily="2" charset="-122"/>
                          <a:ea typeface="STXinwei" panose="02010800040101010101" pitchFamily="2" charset="-122"/>
                        </a:rPr>
                        <a:t>经济行为</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功能</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现有的电商（微商）平台</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现有的基于区块链的经济活动</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STXinwei" panose="02010800040101010101" pitchFamily="2" charset="-122"/>
                          <a:ea typeface="STXinwei" panose="02010800040101010101" pitchFamily="2" charset="-122"/>
                        </a:rPr>
                        <a:t>商品与服务的供应者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实名化的电商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用户</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STXinwei" panose="02010800040101010101" pitchFamily="2" charset="-122"/>
                          <a:ea typeface="STXinwei" panose="02010800040101010101" pitchFamily="2" charset="-122"/>
                        </a:rPr>
                        <a:t>计算资源的提供者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STXinwei" panose="02010800040101010101" pitchFamily="2" charset="-122"/>
                          <a:ea typeface="STXinwei" panose="02010800040101010101" pitchFamily="2" charset="-122"/>
                        </a:rPr>
                        <a:t>经济规则制定者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制定经济规则之软件开发者团队</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STXinwei" panose="02010800040101010101" pitchFamily="2" charset="-122"/>
                          <a:ea typeface="STXinwei" panose="02010800040101010101" pitchFamily="2" charset="-122"/>
                        </a:rPr>
                        <a:t>经济法规执行者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通过某种“可信”软件</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执法</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STXinwei" panose="02010800040101010101" pitchFamily="2" charset="-122"/>
                          <a:ea typeface="STXinwei" panose="02010800040101010101" pitchFamily="2" charset="-122"/>
                        </a:rPr>
                        <a:t>法规执行的媒介</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责任电商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微商的线上</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线下服务机构</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某种“可信”软件</a:t>
                      </a:r>
                      <a:r>
                        <a:rPr lang="en-US" altLang="zh-Hans" dirty="0" err="1">
                          <a:latin typeface="STXinwei" panose="02010800040101010101" pitchFamily="2" charset="-122"/>
                          <a:ea typeface="STXinwei" panose="02010800040101010101" pitchFamily="2" charset="-122"/>
                        </a:rPr>
                        <a:t>DApp</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有</a:t>
            </a:r>
            <a:r>
              <a:rPr lang="en-US" altLang="zh-Hant" dirty="0">
                <a:latin typeface="STXinwei" panose="02010800040101010101" pitchFamily="2" charset="-122"/>
                <a:ea typeface="STXinwei" panose="02010800040101010101" pitchFamily="2" charset="-122"/>
              </a:rPr>
              <a:t>3600</a:t>
            </a:r>
            <a:r>
              <a:rPr lang="zh-Hans" altLang="en-US" dirty="0">
                <a:latin typeface="STXinwei" panose="02010800040101010101" pitchFamily="2" charset="-122"/>
                <a:ea typeface="STXinwei" panose="02010800040101010101" pitchFamily="2" charset="-122"/>
              </a:rPr>
              <a:t>万销售人员</a:t>
            </a:r>
            <a:endParaRPr lang="zh-TW" altLang="en-US" dirty="0">
              <a:latin typeface="STXinwei" panose="02010800040101010101" pitchFamily="2" charset="-122"/>
              <a:ea typeface="STXinwei" panose="02010800040101010101" pitchFamily="2" charset="-122"/>
            </a:endParaRPr>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8600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 </a:t>
            </a:r>
            <a:r>
              <a:rPr kumimoji="0" lang="zh-Hans" altLang="en-US" sz="2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170%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14620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4641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ext uri="{D42A27DB-BD31-4B8C-83A1-F6EECF244321}">
                <p14:modId xmlns:p14="http://schemas.microsoft.com/office/powerpoint/2010/main" val="90279992"/>
              </p:ext>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现有工具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下一代科技手段</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微信支付、支付宝</a:t>
                      </a:r>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区块链、智能合约</a:t>
                      </a:r>
                      <a:r>
                        <a:rPr lang="en-US" altLang="zh-Hans" sz="2000" dirty="0">
                          <a:latin typeface="STXinwei" panose="02010800040101010101" pitchFamily="2" charset="-122"/>
                          <a:ea typeface="STXinwei" panose="02010800040101010101" pitchFamily="2" charset="-122"/>
                        </a:rPr>
                        <a:t>(</a:t>
                      </a:r>
                      <a:r>
                        <a:rPr lang="en-US" altLang="zh-Hans" sz="2000" dirty="0" err="1">
                          <a:latin typeface="STXinwei" panose="02010800040101010101" pitchFamily="2" charset="-122"/>
                          <a:ea typeface="STXinwei" panose="02010800040101010101" pitchFamily="2" charset="-122"/>
                        </a:rPr>
                        <a:t>DApp</a:t>
                      </a:r>
                      <a:r>
                        <a:rPr lang="en-US" altLang="zh-Hans" sz="2000" dirty="0">
                          <a:latin typeface="STXinwei" panose="02010800040101010101" pitchFamily="2" charset="-122"/>
                          <a:ea typeface="STXinwei" panose="02010800040101010101" pitchFamily="2" charset="-122"/>
                        </a:rPr>
                        <a:t>)</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二维码、微信群人力确认</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物本朔源、计算容器私有化</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微信机器人、小程序、</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微商平台</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a:t>
            </a:r>
            <a:r>
              <a:rPr lang="zh-TW" altLang="en-US" dirty="0">
                <a:latin typeface="STXinwei" panose="02010800040101010101" pitchFamily="2" charset="-122"/>
                <a:ea typeface="STXinwei" panose="02010800040101010101" pitchFamily="2" charset="-122"/>
              </a:rPr>
              <a:t>的发展空间</a:t>
            </a:r>
            <a:endParaRPr lang="en-US" altLang="zh-CN" dirty="0">
              <a:latin typeface="STXinwei" panose="02010800040101010101" pitchFamily="2" charset="-122"/>
              <a:ea typeface="STXinwei" panose="02010800040101010101" pitchFamily="2" charset="-122"/>
            </a:endParaRPr>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altLang="zh-Han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所以</a:t>
            </a:r>
            <a:endParaRPr lang="en-US" altLang="zh-TW" sz="6600" dirty="0">
              <a:solidFill>
                <a:prstClr val="white"/>
              </a:solidFill>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我们需要让更多人可以</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商情的搜集与推断</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弱势群体其实是最大的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数字资产生产者</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19220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latin typeface="STXinwei" panose="02010800040101010101" pitchFamily="2" charset="-122"/>
                <a:ea typeface="STXinwei" panose="02010800040101010101" pitchFamily="2" charset="-122"/>
              </a:rPr>
              <a:t>区块链提</a:t>
            </a:r>
            <a:r>
              <a:rPr lang="zh-TW" altLang="en-US" dirty="0">
                <a:latin typeface="STXinwei" panose="02010800040101010101" pitchFamily="2" charset="-122"/>
                <a:ea typeface="STXinwei" panose="02010800040101010101" pitchFamily="2" charset="-122"/>
              </a:rPr>
              <a:t>让技术弱势群体创造可信数据</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的交易事件公证日志（时钟）</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采集物理信息提供可信数据</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cs typeface="Hei" charset="-122"/>
              </a:rPr>
              <a:t>区块链</a:t>
            </a:r>
            <a:r>
              <a:rPr lang="zh-Hans" altLang="en-US" sz="4800" dirty="0">
                <a:cs typeface="Hei" charset="-122"/>
              </a:rPr>
              <a:t>：</a:t>
            </a:r>
            <a:r>
              <a:rPr lang="zh-TW" altLang="en-US" sz="4800" dirty="0">
                <a:cs typeface="Hei" charset="-122"/>
              </a:rPr>
              <a:t>时空场景中的可信标示系统</a:t>
            </a:r>
            <a:endParaRPr lang="en-US" sz="4800" dirty="0"/>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时间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空间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可信度</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为例</a:t>
            </a:r>
            <a:r>
              <a:rPr lang="zh-Hans" altLang="en-US" dirty="0">
                <a:latin typeface="STXinwei" panose="02010800040101010101" pitchFamily="2" charset="-122"/>
                <a:ea typeface="STXinwei" panose="02010800040101010101" pitchFamily="2" charset="-122"/>
              </a:rPr>
              <a:t>：（团队协作）</a:t>
            </a:r>
            <a:r>
              <a:rPr lang="zh-Hant"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容器</a:t>
            </a:r>
            <a:r>
              <a:rPr lang="en-US" altLang="zh-Han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微商工作流</a:t>
            </a:r>
            <a:r>
              <a:rPr lang="en-US" altLang="zh-Hans" dirty="0">
                <a:latin typeface="STXinwei" panose="02010800040101010101" pitchFamily="2" charset="-122"/>
                <a:ea typeface="STXinwei" panose="02010800040101010101" pitchFamily="2" charset="-122"/>
              </a:rPr>
              <a:t> Workflow </a:t>
            </a:r>
            <a:r>
              <a:rPr lang="zh-Hans" altLang="en-US" dirty="0">
                <a:latin typeface="STXinwei" panose="02010800040101010101" pitchFamily="2" charset="-122"/>
                <a:ea typeface="STXinwei" panose="02010800040101010101" pitchFamily="2" charset="-122"/>
              </a:rPr>
              <a:t>容器化的典型案例</a:t>
            </a:r>
            <a:endParaRPr lang="zh-CN" altLang="en-US" dirty="0">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区块链社区可从微商借鉴的概念</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通证经济的参与者应该有什么？</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ext uri="{D42A27DB-BD31-4B8C-83A1-F6EECF244321}">
                <p14:modId xmlns:p14="http://schemas.microsoft.com/office/powerpoint/2010/main" val="3638950322"/>
              </p:ext>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开源工具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微商需求</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微信</a:t>
                      </a:r>
                      <a:r>
                        <a:rPr lang="en-US" altLang="zh-Hans" sz="2000" dirty="0">
                          <a:latin typeface="STXinwei" panose="02010800040101010101" pitchFamily="2" charset="-122"/>
                          <a:ea typeface="STXinwei" panose="02010800040101010101" pitchFamily="2" charset="-122"/>
                        </a:rPr>
                        <a:t>API</a:t>
                      </a:r>
                      <a:r>
                        <a:rPr lang="zh-Hans" altLang="en-US" sz="2000" dirty="0">
                          <a:latin typeface="STXinwei" panose="02010800040101010101" pitchFamily="2" charset="-122"/>
                          <a:ea typeface="STXinwei" panose="02010800040101010101" pitchFamily="2" charset="-122"/>
                        </a:rPr>
                        <a:t>、资产交换软件</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通过容器技术</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部署在私有云</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一般社群组织</a:t>
            </a:r>
            <a:r>
              <a:rPr lang="zh-Hans" altLang="en-US" dirty="0">
                <a:latin typeface="STXinwei" panose="02010800040101010101" pitchFamily="2" charset="-122"/>
                <a:ea typeface="STXinwei" panose="02010800040101010101" pitchFamily="2" charset="-122"/>
              </a:rPr>
              <a:t>应有的通证</a:t>
            </a:r>
            <a:r>
              <a:rPr lang="zh-TW" altLang="en-US" dirty="0">
                <a:latin typeface="STXinwei" panose="02010800040101010101" pitchFamily="2" charset="-122"/>
                <a:ea typeface="STXinwei" panose="02010800040101010101" pitchFamily="2" charset="-122"/>
              </a:rPr>
              <a:t>化数字资产</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latin typeface="STXinwei" panose="02010800040101010101" pitchFamily="2" charset="-122"/>
                <a:ea typeface="STXinwei" panose="02010800040101010101" pitchFamily="2" charset="-122"/>
              </a:rPr>
              <a:t>微服务与数字资产的</a:t>
            </a:r>
            <a:r>
              <a:rPr lang="zh-Hans" altLang="en-US" dirty="0">
                <a:latin typeface="STXinwei" panose="02010800040101010101" pitchFamily="2" charset="-122"/>
                <a:ea typeface="STXinwei" panose="02010800040101010101" pitchFamily="2" charset="-122"/>
              </a:rPr>
              <a:t>容器</a:t>
            </a:r>
            <a:r>
              <a:rPr lang="zh-TW" altLang="en-US" dirty="0">
                <a:latin typeface="STXinwei" panose="02010800040101010101" pitchFamily="2" charset="-122"/>
                <a:ea typeface="STXinwei" panose="02010800040101010101" pitchFamily="2" charset="-122"/>
              </a:rPr>
              <a:t>化</a:t>
            </a:r>
            <a:endParaRPr lang="zh-CN" altLang="en-US" dirty="0">
              <a:latin typeface="STXinwei" panose="02010800040101010101" pitchFamily="2" charset="-122"/>
              <a:ea typeface="STXinwei" panose="02010800040101010101" pitchFamily="2" charset="-122"/>
            </a:endParaRPr>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可根据场景需求配置的通证化容器</a:t>
            </a:r>
            <a:endParaRPr lang="zh-CN" altLang="en-US" dirty="0">
              <a:latin typeface="STXinwei" panose="02010800040101010101" pitchFamily="2" charset="-122"/>
              <a:ea typeface="STXinwei" panose="02010800040101010101" pitchFamily="2" charset="-122"/>
            </a:endParaRPr>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信息系统内容蕴藏的数字资产</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身份</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权限</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内容 </a:t>
            </a:r>
            <a:endPar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可信计算：对</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确权与</a:t>
            </a:r>
            <a:r>
              <a:rPr lang="zh-TW" altLang="en-US" dirty="0">
                <a:latin typeface="STXinwei" panose="02010800040101010101" pitchFamily="2" charset="-122"/>
                <a:ea typeface="STXinwei" panose="02010800040101010101" pitchFamily="2" charset="-122"/>
              </a:rPr>
              <a:t>授权</a:t>
            </a:r>
            <a:endParaRPr lang="en-US"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940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147981146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STXinwei" panose="02010800040101010101" pitchFamily="2" charset="-122"/>
                          <a:ea typeface="STXinwei" panose="02010800040101010101" pitchFamily="2" charset="-122"/>
                          <a:cs typeface="Weibei SC" charset="-122"/>
                        </a:rPr>
                        <a:t>数字资产</a:t>
                      </a:r>
                      <a:r>
                        <a:rPr lang="zh-TW" altLang="en-US" sz="3200" dirty="0">
                          <a:latin typeface="STXinwei" panose="02010800040101010101" pitchFamily="2" charset="-122"/>
                          <a:ea typeface="STXinwei" panose="02010800040101010101" pitchFamily="2" charset="-122"/>
                          <a:cs typeface="Weibei SC" charset="-122"/>
                        </a:rPr>
                        <a:t>容器</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cs typeface="Weibei SC" charset="-122"/>
                        </a:rPr>
                        <a:t>资产内容的变动</a:t>
                      </a:r>
                      <a:r>
                        <a:rPr lang="zh-Hans" altLang="en-US" sz="3200" dirty="0">
                          <a:latin typeface="STXinwei" panose="02010800040101010101" pitchFamily="2" charset="-122"/>
                          <a:ea typeface="STXinwei" panose="02010800040101010101" pitchFamily="2" charset="-122"/>
                          <a:cs typeface="Weibei SC" charset="-122"/>
                        </a:rPr>
                        <a:t> </a:t>
                      </a:r>
                      <a:endParaRPr lang="en-US" altLang="zh-Hans" sz="3200" dirty="0">
                        <a:latin typeface="STXinwei" panose="02010800040101010101" pitchFamily="2" charset="-122"/>
                        <a:ea typeface="STXinwei" panose="02010800040101010101" pitchFamily="2" charset="-122"/>
                        <a:cs typeface="Weibei SC" charset="-122"/>
                      </a:endParaRPr>
                    </a:p>
                    <a:p>
                      <a:pPr algn="ct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版本标签的通证化管理</a:t>
                      </a:r>
                      <a:r>
                        <a:rPr lang="zh-Hans" altLang="en-US" sz="24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3200" dirty="0">
                          <a:latin typeface="STXinwei" panose="02010800040101010101" pitchFamily="2" charset="-122"/>
                          <a:ea typeface="STXinwei" panose="02010800040101010101" pitchFamily="2" charset="-122"/>
                          <a:cs typeface="Weibei SC" charset="-122"/>
                        </a:rPr>
                        <a:t>支撑工具（</a:t>
                      </a:r>
                      <a:r>
                        <a:rPr lang="zh-TW" altLang="en-US" sz="3200" dirty="0">
                          <a:latin typeface="STXinwei" panose="02010800040101010101" pitchFamily="2" charset="-122"/>
                          <a:ea typeface="STXinwei" panose="02010800040101010101" pitchFamily="2" charset="-122"/>
                          <a:cs typeface="Weibei SC" charset="-122"/>
                        </a:rPr>
                        <a:t>案例</a:t>
                      </a:r>
                      <a:r>
                        <a:rPr lang="zh-CN" altLang="en-US" sz="32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STXinwei" panose="02010800040101010101" pitchFamily="2" charset="-122"/>
                          <a:ea typeface="STXinwei" panose="02010800040101010101" pitchFamily="2" charset="-122"/>
                          <a:cs typeface="Weibei SC" charset="-122"/>
                        </a:rPr>
                        <a:t>文件</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个人的内容创作与修订行为</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altLang="zh-CN" sz="2400" dirty="0" err="1">
                          <a:latin typeface="STXinwei" panose="02010800040101010101" pitchFamily="2" charset="-122"/>
                          <a:ea typeface="STXinwei" panose="02010800040101010101" pitchFamily="2" charset="-122"/>
                          <a:cs typeface="Weibei SC" charset="-122"/>
                        </a:rPr>
                        <a:t>MediaWiki</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文件夹</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文件内容与文件结构的变动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微服务</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可执行代码的</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STXinwei" panose="02010800040101010101" pitchFamily="2" charset="-122"/>
                          <a:ea typeface="STXinwei" panose="02010800040101010101" pitchFamily="2" charset="-122"/>
                          <a:cs typeface="Weibei SC" charset="-122"/>
                        </a:rPr>
                        <a:t>系统配置信息与监控</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计算服务的维护与持续发布（</a:t>
                      </a:r>
                      <a:r>
                        <a:rPr lang="en-US" altLang="zh-CN" sz="2400" dirty="0">
                          <a:latin typeface="STXinwei" panose="02010800040101010101" pitchFamily="2" charset="-122"/>
                          <a:ea typeface="STXinwei" panose="02010800040101010101" pitchFamily="2" charset="-122"/>
                          <a:cs typeface="Weibei SC" charset="-122"/>
                        </a:rPr>
                        <a:t>DevOps</a:t>
                      </a:r>
                      <a:r>
                        <a:rPr lang="zh-CN" altLang="en-US" sz="2400" dirty="0">
                          <a:latin typeface="STXinwei" panose="02010800040101010101" pitchFamily="2" charset="-122"/>
                          <a:ea typeface="STXinwei" panose="02010800040101010101" pitchFamily="2" charset="-122"/>
                          <a:cs typeface="Weibei SC" charset="-122"/>
                        </a:rPr>
                        <a:t>）</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STXinwei" panose="02010800040101010101" pitchFamily="2" charset="-122"/>
                          <a:ea typeface="STXinwei" panose="02010800040101010101" pitchFamily="2" charset="-122"/>
                          <a:cs typeface="Weibei SC" charset="-122"/>
                        </a:rPr>
                        <a:t>物理环境</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特定</a:t>
                      </a:r>
                      <a:r>
                        <a:rPr lang="zh-TW" altLang="en-US" sz="2400" dirty="0">
                          <a:latin typeface="STXinwei" panose="02010800040101010101" pitchFamily="2" charset="-122"/>
                          <a:ea typeface="STXinwei" panose="02010800040101010101" pitchFamily="2" charset="-122"/>
                          <a:cs typeface="Weibei SC" charset="-122"/>
                        </a:rPr>
                        <a:t>时空</a:t>
                      </a:r>
                      <a:r>
                        <a:rPr lang="zh-CN" altLang="en-US" sz="2400" dirty="0">
                          <a:latin typeface="STXinwei" panose="02010800040101010101" pitchFamily="2" charset="-122"/>
                          <a:ea typeface="STXinwei" panose="02010800040101010101" pitchFamily="2" charset="-122"/>
                          <a:cs typeface="Weibei SC" charset="-122"/>
                        </a:rPr>
                        <a:t>场景的</a:t>
                      </a:r>
                      <a:r>
                        <a:rPr lang="zh-TW" altLang="en-US" sz="2400" dirty="0">
                          <a:latin typeface="STXinwei" panose="02010800040101010101" pitchFamily="2" charset="-122"/>
                          <a:ea typeface="STXinwei" panose="02010800040101010101" pitchFamily="2" charset="-122"/>
                          <a:cs typeface="Weibei SC" charset="-122"/>
                        </a:rPr>
                        <a:t>通证标签</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zh-TW" altLang="en-US" sz="2400" dirty="0">
                          <a:latin typeface="STXinwei" panose="02010800040101010101" pitchFamily="2" charset="-122"/>
                          <a:ea typeface="STXinwei" panose="02010800040101010101" pitchFamily="2" charset="-122"/>
                          <a:cs typeface="Weibei SC" charset="-122"/>
                        </a:rPr>
                        <a:t>数字化资产</a:t>
                      </a:r>
                      <a:endParaRPr lang="en-US" sz="2400" dirty="0">
                        <a:latin typeface="STXinwei" panose="02010800040101010101" pitchFamily="2" charset="-122"/>
                        <a:ea typeface="STXinwei" panose="02010800040101010101" pitchFamily="2" charset="-122"/>
                        <a:cs typeface="Weibei SC" charset="-122"/>
                      </a:endParaRPr>
                    </a:p>
                    <a:p>
                      <a:pPr algn="l"/>
                      <a:r>
                        <a:rPr lang="zh-TW" altLang="en-US" sz="2400" dirty="0">
                          <a:latin typeface="STXinwei" panose="02010800040101010101" pitchFamily="2" charset="-122"/>
                          <a:ea typeface="STXinwei" panose="02010800040101010101" pitchFamily="2" charset="-122"/>
                          <a:cs typeface="Weibei SC" charset="-122"/>
                        </a:rPr>
                        <a:t>的应用</a:t>
                      </a:r>
                      <a:r>
                        <a:rPr lang="zh-CN" altLang="en-US" sz="2400" dirty="0">
                          <a:latin typeface="STXinwei" panose="02010800040101010101" pitchFamily="2" charset="-122"/>
                          <a:ea typeface="STXinwei" panose="02010800040101010101" pitchFamily="2" charset="-122"/>
                          <a:cs typeface="Weibei SC" charset="-122"/>
                        </a:rPr>
                        <a:t>现场</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STXinwei" panose="02010800040101010101" pitchFamily="2" charset="-122"/>
                <a:ea typeface="STXinwei" panose="02010800040101010101" pitchFamily="2"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容器技术与通证标准的结合</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通过</a:t>
            </a:r>
            <a:r>
              <a:rPr lang="zh-Hans" altLang="en-US" dirty="0">
                <a:latin typeface="STXinwei" panose="02010800040101010101" pitchFamily="2" charset="-122"/>
                <a:ea typeface="STXinwei" panose="02010800040101010101" pitchFamily="2" charset="-122"/>
              </a:rPr>
              <a:t>工作流</a:t>
            </a:r>
            <a:r>
              <a:rPr lang="zh-TW" altLang="en-US" dirty="0">
                <a:latin typeface="STXinwei" panose="02010800040101010101" pitchFamily="2" charset="-122"/>
                <a:ea typeface="STXinwei" panose="02010800040101010101" pitchFamily="2" charset="-122"/>
              </a:rPr>
              <a:t>自动化运营数字资产</a:t>
            </a:r>
            <a:endParaRPr lang="zh-CN" altLang="en-US" dirty="0">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864852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可交易的数字</a:t>
            </a:r>
            <a:r>
              <a:rPr lang="zh-Hans" altLang="en-US" dirty="0">
                <a:latin typeface="STXinwei" panose="02010800040101010101" pitchFamily="2" charset="-122"/>
                <a:ea typeface="STXinwei" panose="02010800040101010101" pitchFamily="2" charset="-122"/>
              </a:rPr>
              <a:t>资产</a:t>
            </a:r>
            <a:r>
              <a:rPr lang="zh-TW" altLang="en-US" dirty="0">
                <a:latin typeface="STXinwei" panose="02010800040101010101" pitchFamily="2" charset="-122"/>
                <a:ea typeface="STXinwei" panose="02010800040101010101" pitchFamily="2" charset="-122"/>
              </a:rPr>
              <a:t>容器</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统一化的</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通证</a:t>
            </a:r>
            <a:r>
              <a:rPr lang="zh-Hans" altLang="en-US" dirty="0">
                <a:latin typeface="STXinwei" panose="02010800040101010101" pitchFamily="2" charset="-122"/>
                <a:ea typeface="STXinwei" panose="02010800040101010101" pitchFamily="2" charset="-122"/>
              </a:rPr>
              <a:t>流</a:t>
            </a:r>
            <a:r>
              <a:rPr lang="zh-TW" altLang="en-US" dirty="0">
                <a:latin typeface="STXinwei" panose="02010800040101010101" pitchFamily="2" charset="-122"/>
                <a:ea typeface="STXinwei" panose="02010800040101010101" pitchFamily="2" charset="-122"/>
              </a:rPr>
              <a:t>通市场</a:t>
            </a:r>
            <a:endParaRPr lang="zh-CN" altLang="en-US" dirty="0">
              <a:latin typeface="STXinwei" panose="02010800040101010101" pitchFamily="2" charset="-122"/>
              <a:ea typeface="STXinwei" panose="02010800040101010101" pitchFamily="2" charset="-122"/>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9220794"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39286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latin typeface="STXinwei" panose="02010800040101010101" pitchFamily="2" charset="-122"/>
                <a:ea typeface="STXinwei" panose="02010800040101010101" pitchFamily="2" charset="-122"/>
              </a:rPr>
              <a:t>新一代的</a:t>
            </a:r>
            <a:r>
              <a:rPr lang="zh-Hans" altLang="en-US" dirty="0">
                <a:latin typeface="STXinwei" panose="02010800040101010101" pitchFamily="2" charset="-122"/>
                <a:ea typeface="STXinwei" panose="02010800040101010101" pitchFamily="2" charset="-122"/>
              </a:rPr>
              <a:t>通证</a:t>
            </a:r>
            <a:r>
              <a:rPr lang="zh-TW" altLang="en-US" dirty="0">
                <a:latin typeface="STXinwei" panose="02010800040101010101" pitchFamily="2" charset="-122"/>
                <a:ea typeface="STXinwei" panose="02010800040101010101" pitchFamily="2" charset="-122"/>
              </a:rPr>
              <a:t>技术</a:t>
            </a:r>
            <a:br>
              <a:rPr lang="en-US" altLang="zh-TW" dirty="0">
                <a:latin typeface="STXinwei" panose="02010800040101010101" pitchFamily="2" charset="-122"/>
                <a:ea typeface="STXinwei" panose="02010800040101010101" pitchFamily="2" charset="-122"/>
              </a:rPr>
            </a:br>
            <a:r>
              <a:rPr lang="zh-TW" altLang="en-US" dirty="0">
                <a:latin typeface="STXinwei" panose="02010800040101010101" pitchFamily="2" charset="-122"/>
                <a:ea typeface="STXinwei" panose="02010800040101010101" pitchFamily="2" charset="-122"/>
              </a:rPr>
              <a:t>将重塑所有资产的确权与授权方法</a:t>
            </a:r>
            <a:endParaRPr lang="en-US" altLang="zh-CN" dirty="0">
              <a:latin typeface="STXinwei" panose="02010800040101010101" pitchFamily="2" charset="-122"/>
              <a:ea typeface="STXinwei" panose="02010800040101010101" pitchFamily="2" charset="-122"/>
            </a:endParaRPr>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208058016"/>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STXinwei" panose="02010800040101010101" pitchFamily="2" charset="-122"/>
                          <a:ea typeface="STXinwei" panose="02010800040101010101" pitchFamily="2" charset="-122"/>
                        </a:rPr>
                        <a:t>传统数字资产</a:t>
                      </a:r>
                      <a:endParaRPr lang="en-US" sz="4000" dirty="0">
                        <a:latin typeface="STXinwei" panose="02010800040101010101" pitchFamily="2" charset="-122"/>
                        <a:ea typeface="STXinwei" panose="02010800040101010101" pitchFamily="2" charset="-122"/>
                      </a:endParaRPr>
                    </a:p>
                  </a:txBody>
                  <a:tcPr anchor="ctr"/>
                </a:tc>
                <a:tc>
                  <a:txBody>
                    <a:bodyPr/>
                    <a:lstStyle/>
                    <a:p>
                      <a:pPr algn="ctr"/>
                      <a:r>
                        <a:rPr lang="zh-TW" altLang="en-US" sz="4000" dirty="0">
                          <a:latin typeface="STXinwei" panose="02010800040101010101" pitchFamily="2" charset="-122"/>
                          <a:ea typeface="STXinwei" panose="02010800040101010101" pitchFamily="2" charset="-122"/>
                        </a:rPr>
                        <a:t>通证化数字资产</a:t>
                      </a:r>
                      <a:endParaRPr lang="en-US" sz="4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STXinwei" panose="02010800040101010101" pitchFamily="2" charset="-122"/>
                          <a:ea typeface="STXinwei" panose="02010800040101010101" pitchFamily="2" charset="-122"/>
                        </a:rPr>
                        <a:t>静态数字内容</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音视频</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文字</a:t>
                      </a:r>
                      <a:r>
                        <a:rPr lang="zh-Hans" altLang="en-US" sz="3200" dirty="0">
                          <a:latin typeface="STXinwei" panose="02010800040101010101" pitchFamily="2" charset="-122"/>
                          <a:ea typeface="STXinwei" panose="02010800040101010101" pitchFamily="2" charset="-122"/>
                        </a:rPr>
                        <a:t>）</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动态确权与授权的数字资产</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STXinwei" panose="02010800040101010101" pitchFamily="2" charset="-122"/>
                          <a:ea typeface="STXinwei" panose="02010800040101010101" pitchFamily="2" charset="-122"/>
                        </a:rPr>
                        <a:t>专业机构发布的内容查询服务</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全民参与的数字内容发布</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STXinwei" panose="02010800040101010101" pitchFamily="2" charset="-122"/>
                          <a:ea typeface="STXinwei" panose="02010800040101010101" pitchFamily="2" charset="-122"/>
                        </a:rPr>
                        <a:t>针对特定应用场景开发的软件</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可灵活重组的微服务</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STXinwei" panose="02010800040101010101" pitchFamily="2" charset="-122"/>
                          <a:ea typeface="STXinwei" panose="02010800040101010101" pitchFamily="2" charset="-122"/>
                        </a:rPr>
                        <a:t>专业的信息运营技术人员</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个人化的数字资产管理</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技术小白亦可挖掘私有数据的价值</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46339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已完成的技术工作</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待进行的技术工作</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通过对数据资产的容器化与通证标签化</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参考文献</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774391" y="2301281"/>
            <a:ext cx="11142132" cy="3183468"/>
          </a:xfrm>
        </p:spPr>
        <p:txBody>
          <a:bodyPr>
            <a:normAutofit fontScale="925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透明且能评估</a:t>
            </a:r>
            <a:r>
              <a:rPr lang="zh-Hans" altLang="en-US" dirty="0">
                <a:latin typeface="STXinwei" panose="02010800040101010101" pitchFamily="2" charset="-122"/>
                <a:ea typeface="STXinwei" panose="02010800040101010101" pitchFamily="2" charset="-122"/>
              </a:rPr>
              <a:t>可信度的</a:t>
            </a:r>
            <a:r>
              <a:rPr lang="zh-TW" altLang="en-US" dirty="0">
                <a:latin typeface="STXinwei" panose="02010800040101010101" pitchFamily="2" charset="-122"/>
                <a:ea typeface="STXinwei" panose="02010800040101010101" pitchFamily="2" charset="-122"/>
              </a:rPr>
              <a:t>数据库</a:t>
            </a:r>
            <a:endParaRPr lang="en-US" altLang="zh-CN"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实现低成本的</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可信日志</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账本</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数据库</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901248" cy="461665"/>
          </a:xfrm>
          <a:prstGeom prst="rect">
            <a:avLst/>
          </a:prstGeom>
          <a:noFill/>
        </p:spPr>
        <p:txBody>
          <a:bodyPr wrap="none" rtlCol="0">
            <a:spAutoFit/>
          </a:bodyPr>
          <a:lstStyle/>
          <a:p>
            <a:r>
              <a:rPr lang="zh-TW" altLang="en-US" sz="2400" dirty="0">
                <a:solidFill>
                  <a:schemeClr val="bg1"/>
                </a:solidFill>
                <a:latin typeface="STXinwei" panose="02010800040101010101" pitchFamily="2" charset="-122"/>
                <a:ea typeface="STXinwei" panose="02010800040101010101" pitchFamily="2" charset="-122"/>
              </a:rPr>
              <a:t>区块链的</a:t>
            </a:r>
            <a:r>
              <a:rPr lang="en-US" altLang="zh-CN" sz="2400" dirty="0">
                <a:solidFill>
                  <a:schemeClr val="bg1"/>
                </a:solidFill>
                <a:latin typeface="STXinwei" panose="02010800040101010101" pitchFamily="2" charset="-122"/>
                <a:ea typeface="STXinwei" panose="02010800040101010101" pitchFamily="2" charset="-122"/>
              </a:rPr>
              <a:t>256</a:t>
            </a:r>
            <a:r>
              <a:rPr lang="zh-TW" altLang="en-US" sz="2400" dirty="0">
                <a:solidFill>
                  <a:schemeClr val="bg1"/>
                </a:solidFill>
                <a:latin typeface="STXinwei" panose="02010800040101010101" pitchFamily="2" charset="-122"/>
                <a:ea typeface="STXinwei" panose="02010800040101010101" pitchFamily="2" charset="-122"/>
              </a:rPr>
              <a:t>比特账号总量</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2</a:t>
            </a:r>
            <a:r>
              <a:rPr lang="en-US" altLang="zh-CN" sz="2400" baseline="30000" dirty="0">
                <a:solidFill>
                  <a:schemeClr val="bg1"/>
                </a:solidFill>
                <a:latin typeface="STXinwei" panose="02010800040101010101" pitchFamily="2" charset="-122"/>
                <a:ea typeface="STXinwei" panose="02010800040101010101" pitchFamily="2" charset="-122"/>
              </a:rPr>
              <a:t>256</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77</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50</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27</a:t>
            </a:r>
            <a:endParaRPr lang="en-US" sz="2400" baseline="30000" dirty="0">
              <a:solidFill>
                <a:schemeClr val="bg1"/>
              </a:solidFill>
              <a:latin typeface="STXinwei" panose="02010800040101010101" pitchFamily="2" charset="-122"/>
              <a:ea typeface="STXinwei" panose="02010800040101010101" pitchFamily="2" charset="-122"/>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3141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STXinwei" panose="02010800040101010101" pitchFamily="2" charset="-122"/>
              <a:ea typeface="STXinwei" panose="02010800040101010101" pitchFamily="2" charset="-122"/>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2F027CEA-2A96-5746-A1AF-339CB0A370A1}"/>
              </a:ext>
            </a:extLst>
          </p:cNvPr>
          <p:cNvGrpSpPr/>
          <p:nvPr/>
        </p:nvGrpSpPr>
        <p:grpSpPr>
          <a:xfrm>
            <a:off x="661980" y="2190877"/>
            <a:ext cx="10045238" cy="3151641"/>
            <a:chOff x="661980" y="2190877"/>
            <a:chExt cx="10045238" cy="3151641"/>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STXinwei" panose="02010800040101010101" pitchFamily="2" charset="-122"/>
                  <a:ea typeface="STXinwei" panose="02010800040101010101" pitchFamily="2" charset="-122"/>
                </a:rPr>
                <a:t>基于通证技术标示的数据包</a:t>
              </a:r>
              <a:endParaRPr lang="en-US" sz="2400" dirty="0">
                <a:solidFill>
                  <a:schemeClr val="tx1"/>
                </a:solidFill>
                <a:latin typeface="STXinwei" panose="02010800040101010101" pitchFamily="2" charset="-122"/>
                <a:ea typeface="STXinwei" panose="02010800040101010101" pitchFamily="2" charset="-122"/>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通证化管理的</a:t>
              </a:r>
              <a:endParaRPr lang="en-US" altLang="zh-TW" sz="2000" dirty="0">
                <a:solidFill>
                  <a:schemeClr val="tx1"/>
                </a:solidFill>
                <a:latin typeface="STXinwei" panose="02010800040101010101" pitchFamily="2" charset="-122"/>
                <a:ea typeface="STXinwei" panose="02010800040101010101" pitchFamily="2" charset="-122"/>
              </a:endParaRPr>
            </a:p>
            <a:p>
              <a:pPr algn="ctr"/>
              <a:r>
                <a:rPr lang="zh-TW" altLang="en-US" sz="2000" dirty="0">
                  <a:solidFill>
                    <a:schemeClr val="tx1"/>
                  </a:solidFill>
                  <a:latin typeface="STXinwei" panose="02010800040101010101" pitchFamily="2" charset="-122"/>
                  <a:ea typeface="STXinwei" panose="02010800040101010101" pitchFamily="2" charset="-122"/>
                </a:rPr>
                <a:t>可重组微服务包</a:t>
              </a:r>
              <a:endParaRPr lang="en-US" sz="2000" dirty="0">
                <a:solidFill>
                  <a:schemeClr val="tx1"/>
                </a:solidFill>
                <a:latin typeface="STXinwei" panose="02010800040101010101" pitchFamily="2" charset="-122"/>
                <a:ea typeface="STXinwei" panose="02010800040101010101" pitchFamily="2" charset="-122"/>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自动化微服务配置备份与恢复技术</a:t>
              </a:r>
              <a:endParaRPr lang="en-US" sz="2000" dirty="0">
                <a:solidFill>
                  <a:schemeClr val="tx1"/>
                </a:solidFill>
                <a:latin typeface="STXinwei" panose="02010800040101010101" pitchFamily="2" charset="-122"/>
                <a:ea typeface="STXinwei" panose="02010800040101010101" pitchFamily="2" charset="-122"/>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STXinwei" panose="02010800040101010101" pitchFamily="2" charset="-122"/>
                  <a:ea typeface="STXinwei" panose="02010800040101010101" pitchFamily="2" charset="-122"/>
                </a:rPr>
                <a:t>网络与硬件</a:t>
              </a:r>
              <a:endParaRPr lang="en-US" altLang="zh-TW" dirty="0">
                <a:latin typeface="STXinwei" panose="02010800040101010101" pitchFamily="2" charset="-122"/>
                <a:ea typeface="STXinwei" panose="02010800040101010101" pitchFamily="2" charset="-122"/>
              </a:endParaRPr>
            </a:p>
            <a:p>
              <a:pPr algn="ctr"/>
              <a:r>
                <a:rPr lang="zh-TW" altLang="en-US" dirty="0">
                  <a:latin typeface="STXinwei" panose="02010800040101010101" pitchFamily="2" charset="-122"/>
                  <a:ea typeface="STXinwei" panose="02010800040101010101" pitchFamily="2" charset="-122"/>
                </a:rPr>
                <a:t>基础建设</a:t>
              </a:r>
              <a:endParaRPr lang="en-US" dirty="0">
                <a:latin typeface="STXinwei" panose="02010800040101010101" pitchFamily="2" charset="-122"/>
                <a:ea typeface="STXinwei" panose="02010800040101010101" pitchFamily="2" charset="-122"/>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资产可经过通证的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统一命名空间搜寻导览</a:t>
              </a:r>
              <a:endParaRPr lang="en-US" altLang="zh-TW" dirty="0">
                <a:solidFill>
                  <a:schemeClr val="bg1"/>
                </a:solidFill>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可经由通证交易</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的数字资产</a:t>
              </a:r>
              <a:endParaRPr lang="en-US" dirty="0">
                <a:solidFill>
                  <a:schemeClr val="bg1"/>
                </a:solidFill>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可被通证化的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计算容器</a:t>
              </a:r>
              <a:endParaRPr lang="en-US" dirty="0">
                <a:solidFill>
                  <a:schemeClr val="bg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可借通证授权机制</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灵活重组的数字工作流</a:t>
              </a:r>
              <a:endParaRPr lang="en-US" dirty="0">
                <a:solidFill>
                  <a:schemeClr val="bg1"/>
                </a:solidFill>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可经由通证机制在</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多地发布的通证服务</a:t>
              </a:r>
              <a:endParaRPr lang="en-US" dirty="0">
                <a:solidFill>
                  <a:schemeClr val="bg1"/>
                </a:solidFill>
                <a:latin typeface="STXinwei" panose="02010800040101010101" pitchFamily="2" charset="-122"/>
                <a:ea typeface="STXinwei" panose="02010800040101010101" pitchFamily="2" charset="-122"/>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可自动备份与恢复</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的通证化数字资产管家</a:t>
              </a:r>
              <a:endParaRPr lang="en-US" dirty="0">
                <a:solidFill>
                  <a:schemeClr val="bg1"/>
                </a:solidFill>
                <a:latin typeface="STXinwei" panose="02010800040101010101" pitchFamily="2" charset="-122"/>
                <a:ea typeface="STXinwei" panose="02010800040101010101" pitchFamily="2" charset="-122"/>
              </a:endParaRP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2124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智能经济的发展速度取决于</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技术弱势群体能否持续挖掘新价值</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并参与公平互惠的数字资产交易活动</a:t>
            </a:r>
          </a:p>
          <a:p>
            <a:pPr lvl="0"/>
            <a:endParaRPr lang="zh-TW" altLang="en-US" sz="66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0272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en-US" altLang="zh-TW" dirty="0">
                <a:latin typeface="STXinwei" panose="02010800040101010101" pitchFamily="2" charset="-122"/>
                <a:ea typeface="STXinwei" panose="02010800040101010101" pitchFamily="2" charset="-122"/>
              </a:rPr>
              <a:t>OpenID </a:t>
            </a:r>
            <a:r>
              <a:rPr lang="zh-TW" altLang="en-US" dirty="0">
                <a:latin typeface="STXinwei" panose="02010800040101010101" pitchFamily="2" charset="-122"/>
                <a:ea typeface="STXinwei" panose="02010800040101010101" pitchFamily="2" charset="-122"/>
              </a:rPr>
              <a:t>为例的通证技术</a:t>
            </a:r>
            <a:endParaRPr lang="en-US" altLang="zh-CN"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通证工作流：</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2.</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endParaRPr kumimoji="0" lang="en-US" altLang="zh-CN"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多方参与者的</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与</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工作流</a:t>
            </a:r>
            <a:endParaRPr kumimoji="0" lang="en-US" altLang="zh-CN"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403519569"/>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2928</TotalTime>
  <Words>2402</Words>
  <Application>Microsoft Macintosh PowerPoint</Application>
  <PresentationFormat>Widescreen</PresentationFormat>
  <Paragraphs>332</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Adobe 繁黑體 Std B</vt:lpstr>
      <vt:lpstr>Hei</vt:lpstr>
      <vt:lpstr>宋体</vt:lpstr>
      <vt:lpstr>STXinwei</vt:lpstr>
      <vt:lpstr>Weibei SC</vt:lpstr>
      <vt:lpstr>Arial</vt:lpstr>
      <vt:lpstr>Calibri</vt:lpstr>
      <vt:lpstr>Rockwell</vt:lpstr>
      <vt:lpstr>4_Office Theme</vt:lpstr>
      <vt:lpstr>区块链时代的数字资产管理</vt:lpstr>
      <vt:lpstr>PowerPoint Presentation</vt:lpstr>
      <vt:lpstr>信息系统内容蕴藏的数字资产？</vt:lpstr>
      <vt:lpstr>新一代的通证技术 将重塑所有资产的确权与授权方法</vt:lpstr>
      <vt:lpstr>区块链：透明且能评估可信度的数据库</vt:lpstr>
      <vt:lpstr>数字资产可被打包为通证化货币</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884</cp:revision>
  <cp:lastPrinted>2017-12-04T21:32:25Z</cp:lastPrinted>
  <dcterms:created xsi:type="dcterms:W3CDTF">2017-10-30T04:16:51Z</dcterms:created>
  <dcterms:modified xsi:type="dcterms:W3CDTF">2018-06-10T00:01:26Z</dcterms:modified>
</cp:coreProperties>
</file>